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6"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1287"/>
    <a:srgbClr val="F4066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FEE02DC4-9F2C-4AB9-851D-E935186BB38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9"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0"/>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7" y="1"/>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5" y="4246564"/>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3"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E02DC4-9F2C-4AB9-851D-E935186BB38B}" type="slidenum">
              <a:rPr lang="en-US" smtClean="0"/>
              <a:pPr/>
              <a:t>‹#›</a:t>
            </a:fld>
            <a:endParaRPr lang="en-US"/>
          </a:p>
        </p:txBody>
      </p:sp>
      <p:sp>
        <p:nvSpPr>
          <p:cNvPr id="7" name="Rectangle 6"/>
          <p:cNvSpPr/>
          <p:nvPr/>
        </p:nvSpPr>
        <p:spPr>
          <a:xfrm>
            <a:off x="363160" y="402265"/>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1"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1"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3"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9"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6"/>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1"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1"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EE02DC4-9F2C-4AB9-851D-E935186BB38B}" type="slidenum">
              <a:rPr lang="en-US" smtClean="0"/>
              <a:pPr/>
              <a:t>‹#›</a:t>
            </a:fld>
            <a:endParaRPr lang="en-US"/>
          </a:p>
        </p:txBody>
      </p:sp>
      <p:sp>
        <p:nvSpPr>
          <p:cNvPr id="16" name="Rectangle 15"/>
          <p:cNvSpPr/>
          <p:nvPr/>
        </p:nvSpPr>
        <p:spPr>
          <a:xfrm>
            <a:off x="87791"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3"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5"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1"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5A1563-B8AC-4DE3-95FC-0B2713F2B7AD}" type="datetimeFigureOut">
              <a:rPr lang="en-US" smtClean="0"/>
              <a:pPr/>
              <a:t>4/27/2009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E02DC4-9F2C-4AB9-851D-E935186BB3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1"/>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3"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3" y="1219200"/>
            <a:ext cx="132763" cy="128467"/>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2"/>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2"/>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3" y="1371600"/>
            <a:ext cx="132763" cy="128467"/>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9" y="1474763"/>
            <a:ext cx="132763" cy="128467"/>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500"/>
            <a:ext cx="2133600" cy="365125"/>
          </a:xfrm>
        </p:spPr>
        <p:txBody>
          <a:bodyPr/>
          <a:lstStyle>
            <a:extLst/>
          </a:lstStyle>
          <a:p>
            <a:fld id="{2E5A1563-B8AC-4DE3-95FC-0B2713F2B7AD}" type="datetimeFigureOut">
              <a:rPr lang="en-US" smtClean="0"/>
              <a:pPr/>
              <a:t>4/27/2009</a:t>
            </a:fld>
            <a:endParaRPr lang="en-US"/>
          </a:p>
        </p:txBody>
      </p:sp>
      <p:sp>
        <p:nvSpPr>
          <p:cNvPr id="6" name="Footer Placeholder 5"/>
          <p:cNvSpPr>
            <a:spLocks noGrp="1"/>
          </p:cNvSpPr>
          <p:nvPr>
            <p:ph type="ftr" sz="quarter" idx="11"/>
          </p:nvPr>
        </p:nvSpPr>
        <p:spPr>
          <a:xfrm>
            <a:off x="914400" y="55500"/>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500"/>
            <a:ext cx="457200" cy="365125"/>
          </a:xfrm>
        </p:spPr>
        <p:txBody>
          <a:bodyPr/>
          <a:lstStyle>
            <a:extLst/>
          </a:lstStyle>
          <a:p>
            <a:fld id="{FEE02DC4-9F2C-4AB9-851D-E935186BB3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9"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6"/>
            <a:ext cx="2133600" cy="365125"/>
          </a:xfrm>
          <a:prstGeom prst="rect">
            <a:avLst/>
          </a:prstGeom>
        </p:spPr>
        <p:txBody>
          <a:bodyPr vert="horz" anchor="b"/>
          <a:lstStyle>
            <a:lvl1pPr algn="l" eaLnBrk="1" latinLnBrk="0" hangingPunct="1">
              <a:defRPr kumimoji="0" sz="1100">
                <a:solidFill>
                  <a:schemeClr val="tx2"/>
                </a:solidFill>
              </a:defRPr>
            </a:lvl1pPr>
            <a:extLst/>
          </a:lstStyle>
          <a:p>
            <a:fld id="{2E5A1563-B8AC-4DE3-95FC-0B2713F2B7AD}" type="datetimeFigureOut">
              <a:rPr lang="en-US" smtClean="0"/>
              <a:pPr/>
              <a:t>4/27/2009</a:t>
            </a:fld>
            <a:endParaRPr lang="en-US"/>
          </a:p>
        </p:txBody>
      </p:sp>
      <p:sp>
        <p:nvSpPr>
          <p:cNvPr id="3" name="Footer Placeholder 2"/>
          <p:cNvSpPr>
            <a:spLocks noGrp="1"/>
          </p:cNvSpPr>
          <p:nvPr>
            <p:ph type="ftr" sz="quarter" idx="3"/>
          </p:nvPr>
        </p:nvSpPr>
        <p:spPr>
          <a:xfrm>
            <a:off x="914400" y="6416676"/>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6"/>
            <a:ext cx="457200" cy="365125"/>
          </a:xfrm>
          <a:prstGeom prst="rect">
            <a:avLst/>
          </a:prstGeom>
        </p:spPr>
        <p:txBody>
          <a:bodyPr vert="horz" anchor="b"/>
          <a:lstStyle>
            <a:lvl1pPr algn="l" eaLnBrk="1" latinLnBrk="0" hangingPunct="1">
              <a:defRPr kumimoji="0" sz="1200">
                <a:solidFill>
                  <a:schemeClr val="tx2"/>
                </a:solidFill>
              </a:defRPr>
            </a:lvl1pPr>
            <a:extLst/>
          </a:lstStyle>
          <a:p>
            <a:fld id="{FEE02DC4-9F2C-4AB9-851D-E935186BB3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latin typeface="Algerian" pitchFamily="82" charset="0"/>
              </a:rPr>
              <a:t>HydroPower</a:t>
            </a:r>
            <a:endParaRPr lang="en-US" dirty="0">
              <a:latin typeface="Algerian" pitchFamily="82" charset="0"/>
            </a:endParaRPr>
          </a:p>
        </p:txBody>
      </p:sp>
      <p:pic>
        <p:nvPicPr>
          <p:cNvPr id="4" name="Content Placeholder 3" descr="HYDROSTATES1.gif"/>
          <p:cNvPicPr>
            <a:picLocks noGrp="1" noChangeAspect="1"/>
          </p:cNvPicPr>
          <p:nvPr>
            <p:ph idx="1"/>
          </p:nvPr>
        </p:nvPicPr>
        <p:blipFill>
          <a:blip r:embed="rId2"/>
          <a:stretch>
            <a:fillRect/>
          </a:stretch>
        </p:blipFill>
        <p:spPr>
          <a:xfrm>
            <a:off x="1330488" y="1905000"/>
            <a:ext cx="5851362" cy="3651250"/>
          </a:xfrm>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2800" y="2209800"/>
            <a:ext cx="5562600" cy="4343400"/>
          </a:xfrm>
        </p:spPr>
        <p:txBody>
          <a:bodyPr/>
          <a:lstStyle/>
          <a:p>
            <a:r>
              <a:rPr lang="en-US" sz="2000" dirty="0" smtClean="0">
                <a:latin typeface="Times New Roman" pitchFamily="18" charset="0"/>
                <a:cs typeface="Times New Roman" pitchFamily="18" charset="0"/>
              </a:rPr>
              <a:t>Solar energy heats water on the surface, causing it to evaporate.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This water vapor condenses into clouds and falls back onto the surface as precipitation.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The water flows through rivers back into the oceans, where it can evaporate and begin the cycle over again.</a:t>
            </a:r>
            <a:endParaRPr lang="en-US" sz="2000" dirty="0">
              <a:latin typeface="Times New Roman" pitchFamily="18" charset="0"/>
              <a:cs typeface="Times New Roman" pitchFamily="18" charset="0"/>
            </a:endParaRPr>
          </a:p>
        </p:txBody>
      </p:sp>
      <p:sp>
        <p:nvSpPr>
          <p:cNvPr id="3" name="Subtitle 2"/>
          <p:cNvSpPr>
            <a:spLocks noGrp="1"/>
          </p:cNvSpPr>
          <p:nvPr>
            <p:ph type="subTitle" idx="1"/>
          </p:nvPr>
        </p:nvSpPr>
        <p:spPr>
          <a:xfrm>
            <a:off x="3276600" y="381000"/>
            <a:ext cx="5867400" cy="1828800"/>
          </a:xfrm>
        </p:spPr>
        <p:txBody>
          <a:bodyPr>
            <a:normAutofit/>
          </a:bodyPr>
          <a:lstStyle/>
          <a:p>
            <a:r>
              <a:rPr lang="en-US" sz="2800" dirty="0" smtClean="0">
                <a:solidFill>
                  <a:srgbClr val="7030A0"/>
                </a:solidFill>
                <a:latin typeface="Harlow Solid Italic" pitchFamily="82" charset="0"/>
                <a:cs typeface="Times New Roman" pitchFamily="18" charset="0"/>
              </a:rPr>
              <a:t>Understanding how the water cycle works:</a:t>
            </a:r>
            <a:endParaRPr lang="en-US" sz="2800" dirty="0">
              <a:solidFill>
                <a:srgbClr val="7030A0"/>
              </a:solidFill>
              <a:latin typeface="Harlow Solid Italic" pitchFamily="82" charset="0"/>
              <a:cs typeface="Times New Roman" pitchFamily="18" charset="0"/>
            </a:endParaRPr>
          </a:p>
        </p:txBody>
      </p:sp>
      <p:pic>
        <p:nvPicPr>
          <p:cNvPr id="4" name="Picture 3" descr="WATERCYCLE1.gif"/>
          <p:cNvPicPr>
            <a:picLocks noChangeAspect="1"/>
          </p:cNvPicPr>
          <p:nvPr/>
        </p:nvPicPr>
        <p:blipFill>
          <a:blip r:embed="rId2"/>
          <a:stretch>
            <a:fillRect/>
          </a:stretch>
        </p:blipFill>
        <p:spPr>
          <a:xfrm>
            <a:off x="457200" y="228600"/>
            <a:ext cx="2743200" cy="3124200"/>
          </a:xfrm>
          <a:prstGeom prst="rect">
            <a:avLst/>
          </a:prstGeo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6000" dirty="0" smtClean="0">
                <a:solidFill>
                  <a:schemeClr val="accent2">
                    <a:lumMod val="40000"/>
                    <a:lumOff val="60000"/>
                  </a:schemeClr>
                </a:solidFill>
                <a:latin typeface="Harlow Solid Italic" pitchFamily="82" charset="0"/>
              </a:rPr>
              <a:t>How It Works. .</a:t>
            </a:r>
            <a:endParaRPr lang="en-US" sz="6000" dirty="0">
              <a:solidFill>
                <a:schemeClr val="accent2">
                  <a:lumMod val="40000"/>
                  <a:lumOff val="60000"/>
                </a:schemeClr>
              </a:solidFill>
              <a:latin typeface="Harlow Solid Italic" pitchFamily="82" charset="0"/>
            </a:endParaRPr>
          </a:p>
        </p:txBody>
      </p:sp>
      <p:sp>
        <p:nvSpPr>
          <p:cNvPr id="6" name="Text Placeholder 5"/>
          <p:cNvSpPr>
            <a:spLocks noGrp="1"/>
          </p:cNvSpPr>
          <p:nvPr>
            <p:ph type="body" idx="2"/>
          </p:nvPr>
        </p:nvSpPr>
        <p:spPr>
          <a:xfrm>
            <a:off x="914400" y="1676400"/>
            <a:ext cx="4267200" cy="4356100"/>
          </a:xfrm>
        </p:spPr>
        <p:txBody>
          <a:bodyPr>
            <a:normAutofit fontScale="77500" lnSpcReduction="20000"/>
          </a:bodyPr>
          <a:lstStyle/>
          <a:p>
            <a:r>
              <a:rPr lang="en-US" sz="2600" dirty="0" smtClean="0">
                <a:latin typeface="Times New Roman" pitchFamily="18" charset="0"/>
                <a:cs typeface="Times New Roman" pitchFamily="18" charset="0"/>
              </a:rPr>
              <a:t>Mechanical energy is derived by directing, harnessing, or channeling moving water. The amount of available energy in moving water is determined by its flow or </a:t>
            </a:r>
            <a:r>
              <a:rPr lang="en-US" sz="2600" dirty="0" smtClean="0">
                <a:latin typeface="Times New Roman" pitchFamily="18" charset="0"/>
                <a:cs typeface="Times New Roman" pitchFamily="18" charset="0"/>
              </a:rPr>
              <a:t>fall. Swiftly </a:t>
            </a:r>
            <a:r>
              <a:rPr lang="en-US" sz="2600" dirty="0" smtClean="0">
                <a:latin typeface="Times New Roman" pitchFamily="18" charset="0"/>
                <a:cs typeface="Times New Roman" pitchFamily="18" charset="0"/>
              </a:rPr>
              <a:t>flowing water in a big </a:t>
            </a:r>
            <a:r>
              <a:rPr lang="en-US" sz="2600" dirty="0" smtClean="0">
                <a:latin typeface="Times New Roman" pitchFamily="18" charset="0"/>
                <a:cs typeface="Times New Roman" pitchFamily="18" charset="0"/>
              </a:rPr>
              <a:t>river carries </a:t>
            </a:r>
            <a:r>
              <a:rPr lang="en-US" sz="2600" dirty="0" smtClean="0">
                <a:latin typeface="Times New Roman" pitchFamily="18" charset="0"/>
                <a:cs typeface="Times New Roman" pitchFamily="18" charset="0"/>
              </a:rPr>
              <a:t>a great deal of energy in its flow. </a:t>
            </a:r>
            <a:r>
              <a:rPr lang="en-US" sz="2600" dirty="0" smtClean="0">
                <a:latin typeface="Times New Roman" pitchFamily="18" charset="0"/>
                <a:cs typeface="Times New Roman" pitchFamily="18" charset="0"/>
              </a:rPr>
              <a:t>In </a:t>
            </a:r>
            <a:r>
              <a:rPr lang="en-US" sz="2600" dirty="0" smtClean="0">
                <a:latin typeface="Times New Roman" pitchFamily="18" charset="0"/>
                <a:cs typeface="Times New Roman" pitchFamily="18" charset="0"/>
              </a:rPr>
              <a:t>either instance, the water flows through a pipe, or penstock, then pushes against and turns blades in a turbine to spin a generator to produce electricity. In a run-of-the-river system, the force of the current applies the needed pressure, while in a storage </a:t>
            </a:r>
            <a:r>
              <a:rPr lang="en-US" sz="2600" dirty="0" smtClean="0">
                <a:latin typeface="Times New Roman" pitchFamily="18" charset="0"/>
                <a:cs typeface="Times New Roman" pitchFamily="18" charset="0"/>
              </a:rPr>
              <a:t>system, water </a:t>
            </a:r>
            <a:r>
              <a:rPr lang="en-US" sz="2600" dirty="0" smtClean="0">
                <a:latin typeface="Times New Roman" pitchFamily="18" charset="0"/>
                <a:cs typeface="Times New Roman" pitchFamily="18" charset="0"/>
              </a:rPr>
              <a:t>is accumulated in reservoirs created by dams, then released when the demand for electricity is </a:t>
            </a:r>
            <a:r>
              <a:rPr lang="en-US" sz="2600" dirty="0" smtClean="0">
                <a:latin typeface="Times New Roman" pitchFamily="18" charset="0"/>
                <a:cs typeface="Times New Roman" pitchFamily="18" charset="0"/>
              </a:rPr>
              <a:t>high.</a:t>
            </a:r>
            <a:endParaRPr lang="en-US" sz="2600" dirty="0" smtClean="0">
              <a:latin typeface="Times New Roman" pitchFamily="18" charset="0"/>
              <a:cs typeface="Times New Roman" pitchFamily="18" charset="0"/>
            </a:endParaRPr>
          </a:p>
          <a:p>
            <a:endParaRPr lang="en-US" dirty="0"/>
          </a:p>
        </p:txBody>
      </p:sp>
      <p:pic>
        <p:nvPicPr>
          <p:cNvPr id="7" name="Content Placeholder 6" descr="HYDROPLANT1.gif"/>
          <p:cNvPicPr>
            <a:picLocks noGrp="1" noChangeAspect="1"/>
          </p:cNvPicPr>
          <p:nvPr>
            <p:ph sz="half" idx="1"/>
          </p:nvPr>
        </p:nvPicPr>
        <p:blipFill>
          <a:blip r:embed="rId2"/>
          <a:stretch>
            <a:fillRect/>
          </a:stretch>
        </p:blipFill>
        <p:spPr>
          <a:xfrm>
            <a:off x="5486400" y="1600200"/>
            <a:ext cx="3505200" cy="4495799"/>
          </a:xfrm>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8000" dirty="0" smtClean="0">
                <a:solidFill>
                  <a:schemeClr val="bg2"/>
                </a:solidFill>
                <a:latin typeface="Agency FB" pitchFamily="34" charset="0"/>
              </a:rPr>
              <a:t>Where it’s used. .</a:t>
            </a:r>
            <a:endParaRPr lang="en-US" sz="8000" dirty="0">
              <a:solidFill>
                <a:schemeClr val="bg2"/>
              </a:solidFill>
              <a:latin typeface="Agency FB" pitchFamily="34" charset="0"/>
            </a:endParaRPr>
          </a:p>
        </p:txBody>
      </p:sp>
      <p:pic>
        <p:nvPicPr>
          <p:cNvPr id="8" name="Picture Placeholder 7" descr="HYDROSTATES1.gif"/>
          <p:cNvPicPr>
            <a:picLocks noGrp="1" noChangeAspect="1"/>
          </p:cNvPicPr>
          <p:nvPr>
            <p:ph type="pic" idx="1"/>
          </p:nvPr>
        </p:nvPicPr>
        <p:blipFill>
          <a:blip r:embed="rId2"/>
          <a:srcRect t="4726" b="4726"/>
          <a:stretch>
            <a:fillRect/>
          </a:stretch>
        </p:blipFill>
        <p:spPr>
          <a:xfrm>
            <a:off x="762000" y="2057400"/>
            <a:ext cx="7814400" cy="4415526"/>
          </a:xfrm>
        </p:spPr>
      </p:pic>
      <p:sp>
        <p:nvSpPr>
          <p:cNvPr id="7" name="Text Placeholder 6"/>
          <p:cNvSpPr>
            <a:spLocks noGrp="1"/>
          </p:cNvSpPr>
          <p:nvPr>
            <p:ph type="body" sz="half" idx="2"/>
          </p:nvPr>
        </p:nvSpPr>
        <p:spPr>
          <a:xfrm>
            <a:off x="914400" y="990600"/>
            <a:ext cx="6858000" cy="845344"/>
          </a:xfrm>
        </p:spPr>
        <p:txBody>
          <a:bodyPr>
            <a:normAutofit fontScale="92500"/>
          </a:bodyPr>
          <a:lstStyle/>
          <a:p>
            <a:r>
              <a:rPr lang="en-US" dirty="0" smtClean="0"/>
              <a:t>Over one-half of the total U.S. hydroelectric capacity for electricity generation is concentrated in three States (Washington, California and Oregon) with approximately 27 percent in Washington, the location of the Nation’s largest hydroelectric facility – the Grand Coulee Dam.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75000"/>
                  </a:schemeClr>
                </a:solidFill>
                <a:latin typeface="Showcard Gothic" pitchFamily="82" charset="0"/>
              </a:rPr>
              <a:t>The problem with Hydropower</a:t>
            </a:r>
            <a:endParaRPr lang="en-US" dirty="0">
              <a:solidFill>
                <a:schemeClr val="accent5">
                  <a:lumMod val="75000"/>
                </a:schemeClr>
              </a:solidFill>
              <a:latin typeface="Showcard Gothic" pitchFamily="82" charset="0"/>
            </a:endParaRPr>
          </a:p>
        </p:txBody>
      </p:sp>
      <p:sp>
        <p:nvSpPr>
          <p:cNvPr id="3" name="Text Placeholder 2"/>
          <p:cNvSpPr>
            <a:spLocks noGrp="1"/>
          </p:cNvSpPr>
          <p:nvPr>
            <p:ph type="body" idx="2"/>
          </p:nvPr>
        </p:nvSpPr>
        <p:spPr/>
        <p:txBody>
          <a:bodyPr>
            <a:normAutofit/>
          </a:bodyPr>
          <a:lstStyle/>
          <a:p>
            <a:pPr algn="ctr"/>
            <a:r>
              <a:rPr lang="en-US" sz="2000" dirty="0" smtClean="0">
                <a:latin typeface="Times New Roman" pitchFamily="18" charset="0"/>
                <a:cs typeface="Times New Roman" pitchFamily="18" charset="0"/>
              </a:rPr>
              <a:t>It </a:t>
            </a:r>
            <a:r>
              <a:rPr lang="en-US" sz="2000" dirty="0" smtClean="0">
                <a:latin typeface="Times New Roman" pitchFamily="18" charset="0"/>
                <a:cs typeface="Times New Roman" pitchFamily="18" charset="0"/>
              </a:rPr>
              <a:t>is criticized because it does change the environment by affecting natural habitats. For instance, in the Columbia River, salmon must swim upstream to their spawning grounds to reproduce, but the series of dams gets in their way</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pic>
        <p:nvPicPr>
          <p:cNvPr id="5" name="Content Placeholder 4" descr="200px-Atlantischer_Lachs.jpg"/>
          <p:cNvPicPr>
            <a:picLocks noGrp="1" noChangeAspect="1"/>
          </p:cNvPicPr>
          <p:nvPr>
            <p:ph sz="half" idx="1"/>
          </p:nvPr>
        </p:nvPicPr>
        <p:blipFill>
          <a:blip r:embed="rId2"/>
          <a:stretch>
            <a:fillRect/>
          </a:stretch>
        </p:blipFill>
        <p:spPr>
          <a:xfrm>
            <a:off x="3124200" y="1752600"/>
            <a:ext cx="5715000" cy="36576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smtClean="0">
                <a:solidFill>
                  <a:schemeClr val="tx1"/>
                </a:solidFill>
                <a:latin typeface="Showcard Gothic" pitchFamily="82" charset="0"/>
              </a:rPr>
              <a:t>Did you know ?</a:t>
            </a:r>
            <a:endParaRPr lang="en-US" sz="6000" dirty="0">
              <a:solidFill>
                <a:schemeClr val="tx1"/>
              </a:solidFill>
              <a:latin typeface="Showcard Gothic" pitchFamily="82" charset="0"/>
            </a:endParaRPr>
          </a:p>
        </p:txBody>
      </p:sp>
      <p:sp>
        <p:nvSpPr>
          <p:cNvPr id="3" name="Text Placeholder 2"/>
          <p:cNvSpPr>
            <a:spLocks noGrp="1"/>
          </p:cNvSpPr>
          <p:nvPr>
            <p:ph type="body" idx="2"/>
          </p:nvPr>
        </p:nvSpPr>
        <p:spPr/>
        <p:txBody>
          <a:bodyPr/>
          <a:lstStyle/>
          <a:p>
            <a:r>
              <a:rPr lang="en-US" b="1" dirty="0" smtClean="0">
                <a:solidFill>
                  <a:srgbClr val="F21287"/>
                </a:solidFill>
              </a:rPr>
              <a:t>“ More </a:t>
            </a:r>
            <a:r>
              <a:rPr lang="en-US" b="1" dirty="0" smtClean="0">
                <a:solidFill>
                  <a:srgbClr val="F21287"/>
                </a:solidFill>
              </a:rPr>
              <a:t>than 98 percent of the</a:t>
            </a:r>
          </a:p>
          <a:p>
            <a:r>
              <a:rPr lang="en-US" b="1" dirty="0" smtClean="0">
                <a:solidFill>
                  <a:srgbClr val="F21287"/>
                </a:solidFill>
              </a:rPr>
              <a:t>nation’s primary energy is</a:t>
            </a:r>
          </a:p>
          <a:p>
            <a:r>
              <a:rPr lang="en-US" b="1" dirty="0" smtClean="0">
                <a:solidFill>
                  <a:srgbClr val="F21287"/>
                </a:solidFill>
              </a:rPr>
              <a:t>produced from oil and gas and</a:t>
            </a:r>
          </a:p>
          <a:p>
            <a:r>
              <a:rPr lang="en-US" b="1" dirty="0" smtClean="0">
                <a:solidFill>
                  <a:srgbClr val="F21287"/>
                </a:solidFill>
              </a:rPr>
              <a:t>less than 2 percent from other</a:t>
            </a:r>
          </a:p>
          <a:p>
            <a:r>
              <a:rPr lang="en-US" b="1" dirty="0" smtClean="0">
                <a:solidFill>
                  <a:srgbClr val="F21287"/>
                </a:solidFill>
              </a:rPr>
              <a:t>sources such as water and </a:t>
            </a:r>
            <a:r>
              <a:rPr lang="en-US" b="1" dirty="0" smtClean="0">
                <a:solidFill>
                  <a:srgbClr val="F21287"/>
                </a:solidFill>
              </a:rPr>
              <a:t>coal. “</a:t>
            </a:r>
            <a:endParaRPr lang="en-US" dirty="0">
              <a:solidFill>
                <a:srgbClr val="F21287"/>
              </a:solidFill>
            </a:endParaRPr>
          </a:p>
        </p:txBody>
      </p:sp>
      <p:pic>
        <p:nvPicPr>
          <p:cNvPr id="5" name="Content Placeholder 4" descr="pic.bmp"/>
          <p:cNvPicPr>
            <a:picLocks noGrp="1" noChangeAspect="1"/>
          </p:cNvPicPr>
          <p:nvPr>
            <p:ph sz="half" idx="1"/>
          </p:nvPr>
        </p:nvPicPr>
        <p:blipFill>
          <a:blip r:embed="rId2"/>
          <a:stretch>
            <a:fillRect/>
          </a:stretch>
        </p:blipFill>
        <p:spPr>
          <a:xfrm>
            <a:off x="3886200" y="1676400"/>
            <a:ext cx="4519612" cy="3217863"/>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41</TotalTime>
  <Words>276</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Metro</vt:lpstr>
      <vt:lpstr>HydroPower</vt:lpstr>
      <vt:lpstr>Solar energy heats water on the surface, causing it to evaporate. This water vapor condenses into clouds and falls back onto the surface as precipitation. The water flows through rivers back into the oceans, where it can evaporate and begin the cycle over again.</vt:lpstr>
      <vt:lpstr>How It Works. .</vt:lpstr>
      <vt:lpstr>Where it’s used. .</vt:lpstr>
      <vt:lpstr>The problem with Hydropower</vt:lpstr>
      <vt:lpstr>Did you know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HydroPower</dc:title>
  <dc:creator> </dc:creator>
  <cp:lastModifiedBy> </cp:lastModifiedBy>
  <cp:revision>5</cp:revision>
  <dcterms:created xsi:type="dcterms:W3CDTF">2009-04-24T16:45:02Z</dcterms:created>
  <dcterms:modified xsi:type="dcterms:W3CDTF">2009-04-27T17:02:19Z</dcterms:modified>
</cp:coreProperties>
</file>